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FF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99D-8E2C-4991-B509-41FF55BF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2CF2-B8D7-48F7-B4B0-703A31C5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44D9-6B8F-4142-AEAC-757F357D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1CD1-242F-48F7-AC66-72D0C9E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7A0-6532-4248-BABD-A9D47D21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240E-01C2-48CB-BCC5-06CAA336F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2D99-CB71-4B63-B7FB-18EF9C98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045E-CBE3-4723-ACED-8D345E39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8B4E-59F3-4710-B7B4-A74B9EB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4F88-7C15-4A18-818C-3A91AD1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4338-B6F0-4CF3-8E45-6792AECD6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8C371B-AFBF-46FB-B0EC-F12D3E47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algn="ctr" eaLnBrk="1" hangingPunct="1"/>
            <a:r>
              <a:rPr lang="en-US" dirty="0" err="1" smtClean="0">
                <a:solidFill>
                  <a:schemeClr val="hlink"/>
                </a:solidFill>
              </a:rPr>
              <a:t>Bài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cũ</a:t>
            </a:r>
            <a:r>
              <a:rPr lang="en-US" dirty="0" smtClean="0">
                <a:solidFill>
                  <a:schemeClr val="hlink"/>
                </a:solidFill>
              </a:rPr>
              <a:t> 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sz="4400" dirty="0" err="1" smtClean="0">
                <a:solidFill>
                  <a:srgbClr val="FF00FF"/>
                </a:solidFill>
              </a:rPr>
              <a:t>Luyện</a:t>
            </a:r>
            <a:r>
              <a:rPr lang="en-US" sz="4400" dirty="0" smtClean="0">
                <a:solidFill>
                  <a:srgbClr val="FF00FF"/>
                </a:solidFill>
              </a:rPr>
              <a:t> </a:t>
            </a:r>
            <a:r>
              <a:rPr lang="en-US" sz="4400" dirty="0" err="1" smtClean="0">
                <a:solidFill>
                  <a:srgbClr val="FF00FF"/>
                </a:solidFill>
              </a:rPr>
              <a:t>tập</a:t>
            </a:r>
            <a:r>
              <a:rPr lang="en-US" sz="4400" dirty="0" smtClean="0">
                <a:solidFill>
                  <a:srgbClr val="FF00FF"/>
                </a:solidFill>
              </a:rPr>
              <a:t> </a:t>
            </a:r>
            <a:r>
              <a:rPr lang="en-US" sz="4400" dirty="0" err="1" smtClean="0">
                <a:solidFill>
                  <a:srgbClr val="FF00FF"/>
                </a:solidFill>
              </a:rPr>
              <a:t>chung</a:t>
            </a:r>
            <a:endParaRPr lang="en-US" sz="4400" dirty="0" smtClean="0">
              <a:solidFill>
                <a:srgbClr val="FF00FF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228600"/>
            <a:ext cx="83058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3810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Bài mới: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1000"/>
            <a:ext cx="4419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FF"/>
                </a:solidFill>
              </a:rPr>
              <a:t>Ôn tập về giải toán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Arial" charset="0"/>
              </a:rPr>
              <a:t>Bài 1; Tổng của hai số là 121. Tỉ số của hai số đó là     .  Tìm hai số đó.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010400" y="762000"/>
          <a:ext cx="55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762000"/>
                        <a:ext cx="558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00400" y="1981200"/>
            <a:ext cx="2286000" cy="152400"/>
            <a:chOff x="1728" y="1440"/>
            <a:chExt cx="1440" cy="96"/>
          </a:xfrm>
        </p:grpSpPr>
        <p:sp>
          <p:nvSpPr>
            <p:cNvPr id="3101" name="Line 15"/>
            <p:cNvSpPr>
              <a:spLocks noChangeShapeType="1"/>
            </p:cNvSpPr>
            <p:nvPr/>
          </p:nvSpPr>
          <p:spPr bwMode="auto">
            <a:xfrm>
              <a:off x="1728" y="14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7"/>
            <p:cNvSpPr>
              <a:spLocks noChangeShapeType="1"/>
            </p:cNvSpPr>
            <p:nvPr/>
          </p:nvSpPr>
          <p:spPr bwMode="auto">
            <a:xfrm>
              <a:off x="172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8"/>
            <p:cNvSpPr>
              <a:spLocks noChangeShapeType="1"/>
            </p:cNvSpPr>
            <p:nvPr/>
          </p:nvSpPr>
          <p:spPr bwMode="auto">
            <a:xfrm>
              <a:off x="2016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9"/>
            <p:cNvSpPr>
              <a:spLocks noChangeShapeType="1"/>
            </p:cNvSpPr>
            <p:nvPr/>
          </p:nvSpPr>
          <p:spPr bwMode="auto">
            <a:xfrm>
              <a:off x="2304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0"/>
            <p:cNvSpPr>
              <a:spLocks noChangeShapeType="1"/>
            </p:cNvSpPr>
            <p:nvPr/>
          </p:nvSpPr>
          <p:spPr bwMode="auto">
            <a:xfrm>
              <a:off x="2592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1"/>
            <p:cNvSpPr>
              <a:spLocks noChangeShapeType="1"/>
            </p:cNvSpPr>
            <p:nvPr/>
          </p:nvSpPr>
          <p:spPr bwMode="auto">
            <a:xfrm>
              <a:off x="2880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2"/>
            <p:cNvSpPr>
              <a:spLocks noChangeShapeType="1"/>
            </p:cNvSpPr>
            <p:nvPr/>
          </p:nvSpPr>
          <p:spPr bwMode="auto">
            <a:xfrm>
              <a:off x="316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2590800"/>
            <a:ext cx="2743200" cy="152400"/>
            <a:chOff x="1728" y="1824"/>
            <a:chExt cx="1728" cy="96"/>
          </a:xfrm>
        </p:grpSpPr>
        <p:sp>
          <p:nvSpPr>
            <p:cNvPr id="3093" name="Line 16"/>
            <p:cNvSpPr>
              <a:spLocks noChangeShapeType="1"/>
            </p:cNvSpPr>
            <p:nvPr/>
          </p:nvSpPr>
          <p:spPr bwMode="auto">
            <a:xfrm>
              <a:off x="1728" y="187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5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8"/>
            <p:cNvSpPr>
              <a:spLocks noChangeShapeType="1"/>
            </p:cNvSpPr>
            <p:nvPr/>
          </p:nvSpPr>
          <p:spPr bwMode="auto">
            <a:xfrm>
              <a:off x="201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9"/>
            <p:cNvSpPr>
              <a:spLocks noChangeShapeType="1"/>
            </p:cNvSpPr>
            <p:nvPr/>
          </p:nvSpPr>
          <p:spPr bwMode="auto">
            <a:xfrm>
              <a:off x="2304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30"/>
            <p:cNvSpPr>
              <a:spLocks noChangeShapeType="1"/>
            </p:cNvSpPr>
            <p:nvPr/>
          </p:nvSpPr>
          <p:spPr bwMode="auto">
            <a:xfrm>
              <a:off x="2592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>
              <a:off x="2880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2"/>
            <p:cNvSpPr>
              <a:spLocks noChangeShapeType="1"/>
            </p:cNvSpPr>
            <p:nvPr/>
          </p:nvSpPr>
          <p:spPr bwMode="auto">
            <a:xfrm>
              <a:off x="316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33"/>
            <p:cNvSpPr>
              <a:spLocks noChangeShapeType="1"/>
            </p:cNvSpPr>
            <p:nvPr/>
          </p:nvSpPr>
          <p:spPr bwMode="auto">
            <a:xfrm>
              <a:off x="345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057400" y="182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057400" y="2438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082" name="Rectangle 39"/>
          <p:cNvSpPr>
            <a:spLocks noChangeArrowheads="1"/>
          </p:cNvSpPr>
          <p:nvPr/>
        </p:nvSpPr>
        <p:spPr bwMode="auto">
          <a:xfrm>
            <a:off x="2286000" y="30480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371600" y="33528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Theo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sơ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đồ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, ta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có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tổng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phần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bằng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nhau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      5+6 = 11(</a:t>
            </a:r>
            <a:r>
              <a:rPr lang="en-US" sz="2400" b="1" dirty="0" err="1">
                <a:solidFill>
                  <a:srgbClr val="FF00FF"/>
                </a:solidFill>
                <a:latin typeface="Arial" charset="0"/>
              </a:rPr>
              <a:t>phần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bé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121 : 11 x 5 = 55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lớn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    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121 - 55 = 66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 (hay 121 : 11 x6 = 66)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               </a:t>
            </a:r>
            <a:r>
              <a:rPr lang="en-US" sz="2400" b="1" u="sng" dirty="0" err="1">
                <a:latin typeface="Arial" charset="0"/>
              </a:rPr>
              <a:t>Đáp</a:t>
            </a:r>
            <a:r>
              <a:rPr lang="en-US" sz="2400" b="1" u="sng" dirty="0">
                <a:latin typeface="Arial" charset="0"/>
              </a:rPr>
              <a:t> </a:t>
            </a:r>
            <a:r>
              <a:rPr lang="en-US" sz="2400" b="1" u="sng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: 55 </a:t>
            </a:r>
            <a:r>
              <a:rPr lang="en-US" sz="2400" b="1" dirty="0" err="1">
                <a:latin typeface="Arial" charset="0"/>
              </a:rPr>
              <a:t>và</a:t>
            </a:r>
            <a:r>
              <a:rPr lang="en-US" sz="2400" b="1" dirty="0">
                <a:latin typeface="Arial" charset="0"/>
              </a:rPr>
              <a:t> 66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latin typeface="Arial" charset="0"/>
            </a:endParaRPr>
          </a:p>
        </p:txBody>
      </p:sp>
      <p:sp>
        <p:nvSpPr>
          <p:cNvPr id="3084" name="Rectangle 41"/>
          <p:cNvSpPr>
            <a:spLocks noChangeArrowheads="1"/>
          </p:cNvSpPr>
          <p:nvPr/>
        </p:nvSpPr>
        <p:spPr bwMode="auto">
          <a:xfrm>
            <a:off x="381000" y="152400"/>
            <a:ext cx="84582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0" name="AutoShape 42"/>
          <p:cNvSpPr>
            <a:spLocks/>
          </p:cNvSpPr>
          <p:nvPr/>
        </p:nvSpPr>
        <p:spPr bwMode="auto">
          <a:xfrm rot="5400000">
            <a:off x="4267200" y="685800"/>
            <a:ext cx="152400" cy="2286000"/>
          </a:xfrm>
          <a:prstGeom prst="leftBrace">
            <a:avLst>
              <a:gd name="adj1" fmla="val 1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1" name="AutoShape 43"/>
          <p:cNvSpPr>
            <a:spLocks/>
          </p:cNvSpPr>
          <p:nvPr/>
        </p:nvSpPr>
        <p:spPr bwMode="auto">
          <a:xfrm rot="-5400000">
            <a:off x="4457700" y="1485900"/>
            <a:ext cx="228600" cy="27432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2" name="AutoShape 44"/>
          <p:cNvSpPr>
            <a:spLocks/>
          </p:cNvSpPr>
          <p:nvPr/>
        </p:nvSpPr>
        <p:spPr bwMode="auto">
          <a:xfrm>
            <a:off x="6172200" y="1905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2484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121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1910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4196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200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5486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84" grpId="0"/>
      <p:bldP spid="2085" grpId="0"/>
      <p:bldP spid="2090" grpId="0" animBg="1"/>
      <p:bldP spid="2091" grpId="0" animBg="1"/>
      <p:bldP spid="2092" grpId="0" animBg="1"/>
      <p:bldP spid="2093" grpId="0"/>
      <p:bldP spid="2094" grpId="0"/>
      <p:bldP spid="2095" grpId="0"/>
      <p:bldP spid="2097" grpId="0" animBg="1"/>
      <p:bldP spid="2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000FF"/>
                </a:solidFill>
              </a:rPr>
              <a:t>Bài 2: Hiệu của hai số là 192. Tỉ số của hai số đó là       . Tim hai số đó.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FF"/>
                </a:solidFill>
              </a:rPr>
              <a:t>   Theo </a:t>
            </a:r>
            <a:r>
              <a:rPr lang="en-US" sz="2800" b="1" dirty="0" err="1" smtClean="0">
                <a:solidFill>
                  <a:srgbClr val="FF00FF"/>
                </a:solidFill>
              </a:rPr>
              <a:t>sơ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đồ</a:t>
            </a:r>
            <a:r>
              <a:rPr lang="en-US" sz="2800" b="1" dirty="0" smtClean="0">
                <a:solidFill>
                  <a:srgbClr val="FF00FF"/>
                </a:solidFill>
              </a:rPr>
              <a:t>, </a:t>
            </a:r>
            <a:r>
              <a:rPr lang="en-US" sz="2800" b="1" dirty="0" err="1" smtClean="0">
                <a:solidFill>
                  <a:srgbClr val="FF00FF"/>
                </a:solidFill>
              </a:rPr>
              <a:t>hiệu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số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phần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bằng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nhau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là</a:t>
            </a:r>
            <a:r>
              <a:rPr lang="en-US" sz="2800" b="1" dirty="0" smtClean="0">
                <a:solidFill>
                  <a:srgbClr val="FF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        </a:t>
            </a:r>
            <a:r>
              <a:rPr lang="en-US" sz="2800" b="1" dirty="0" smtClean="0">
                <a:solidFill>
                  <a:srgbClr val="0000FF"/>
                </a:solidFill>
              </a:rPr>
              <a:t>5 - 3 = 2 (</a:t>
            </a:r>
            <a:r>
              <a:rPr lang="en-US" sz="2800" b="1" dirty="0" err="1" smtClean="0">
                <a:solidFill>
                  <a:srgbClr val="0000FF"/>
                </a:solidFill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 </a:t>
            </a:r>
            <a:r>
              <a:rPr lang="en-US" sz="2800" b="1" dirty="0" err="1" smtClean="0">
                <a:solidFill>
                  <a:srgbClr val="FF00FF"/>
                </a:solidFill>
              </a:rPr>
              <a:t>Số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bé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là</a:t>
            </a:r>
            <a:r>
              <a:rPr lang="en-US" sz="2800" b="1" dirty="0" smtClean="0">
                <a:solidFill>
                  <a:srgbClr val="FF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       </a:t>
            </a:r>
            <a:r>
              <a:rPr lang="en-US" sz="2800" b="1" dirty="0" smtClean="0">
                <a:solidFill>
                  <a:srgbClr val="0000FF"/>
                </a:solidFill>
              </a:rPr>
              <a:t>192 : 2 x 3 = 288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</a:t>
            </a:r>
            <a:r>
              <a:rPr lang="en-US" sz="2800" b="1" dirty="0" err="1" smtClean="0">
                <a:solidFill>
                  <a:srgbClr val="FF00FF"/>
                </a:solidFill>
              </a:rPr>
              <a:t>Số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lớn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là</a:t>
            </a:r>
            <a:r>
              <a:rPr lang="en-US" sz="2800" b="1" dirty="0" smtClean="0">
                <a:solidFill>
                  <a:srgbClr val="FF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       </a:t>
            </a:r>
            <a:r>
              <a:rPr lang="en-US" sz="2800" b="1" dirty="0" smtClean="0">
                <a:solidFill>
                  <a:srgbClr val="0000FF"/>
                </a:solidFill>
              </a:rPr>
              <a:t>288 + 192 = 480</a:t>
            </a:r>
            <a:r>
              <a:rPr lang="en-US" sz="2800" b="1" dirty="0" smtClean="0">
                <a:solidFill>
                  <a:srgbClr val="FF00FF"/>
                </a:solidFill>
              </a:rPr>
              <a:t> (hay 192 : 2 x 5 = 480)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     </a:t>
            </a:r>
            <a:r>
              <a:rPr lang="en-US" sz="2800" b="1" dirty="0" err="1" smtClean="0">
                <a:solidFill>
                  <a:srgbClr val="FF00FF"/>
                </a:solidFill>
              </a:rPr>
              <a:t>Đáp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</a:rPr>
              <a:t>số</a:t>
            </a:r>
            <a:r>
              <a:rPr lang="en-US" sz="2800" b="1" dirty="0" smtClean="0">
                <a:solidFill>
                  <a:srgbClr val="FF00FF"/>
                </a:solidFill>
              </a:rPr>
              <a:t>: 288 </a:t>
            </a:r>
            <a:r>
              <a:rPr lang="en-US" sz="2800" b="1" dirty="0" err="1" smtClean="0">
                <a:solidFill>
                  <a:srgbClr val="FF00FF"/>
                </a:solidFill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</a:rPr>
              <a:t> 480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467600" y="304800"/>
          <a:ext cx="7254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139639" imgH="634725" progId="Equation.3">
                  <p:embed/>
                </p:oleObj>
              </mc:Choice>
              <mc:Fallback>
                <p:oleObj name="Equation" r:id="rId7" imgW="139639" imgH="63472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"/>
                        <a:ext cx="7254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0" y="1600200"/>
            <a:ext cx="1752600" cy="228600"/>
            <a:chOff x="2256" y="1008"/>
            <a:chExt cx="864" cy="96"/>
          </a:xfrm>
        </p:grpSpPr>
        <p:sp>
          <p:nvSpPr>
            <p:cNvPr id="4125" name="Line 9"/>
            <p:cNvSpPr>
              <a:spLocks noChangeShapeType="1"/>
            </p:cNvSpPr>
            <p:nvPr/>
          </p:nvSpPr>
          <p:spPr bwMode="auto">
            <a:xfrm>
              <a:off x="2256" y="10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>
              <a:off x="2256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>
              <a:off x="2544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2"/>
            <p:cNvSpPr>
              <a:spLocks noChangeShapeType="1"/>
            </p:cNvSpPr>
            <p:nvPr/>
          </p:nvSpPr>
          <p:spPr bwMode="auto">
            <a:xfrm>
              <a:off x="2832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3"/>
            <p:cNvSpPr>
              <a:spLocks noChangeShapeType="1"/>
            </p:cNvSpPr>
            <p:nvPr/>
          </p:nvSpPr>
          <p:spPr bwMode="auto">
            <a:xfrm>
              <a:off x="3120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572000" y="2209800"/>
            <a:ext cx="2895600" cy="228600"/>
            <a:chOff x="2112" y="1728"/>
            <a:chExt cx="1440" cy="96"/>
          </a:xfrm>
        </p:grpSpPr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112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240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1"/>
            <p:cNvSpPr>
              <a:spLocks noChangeShapeType="1"/>
            </p:cNvSpPr>
            <p:nvPr/>
          </p:nvSpPr>
          <p:spPr bwMode="auto">
            <a:xfrm>
              <a:off x="297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355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76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766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38200" y="1371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Ta có sơ đồ</a:t>
            </a:r>
          </a:p>
        </p:txBody>
      </p:sp>
      <p:sp>
        <p:nvSpPr>
          <p:cNvPr id="4109" name="Rectangle 30"/>
          <p:cNvSpPr>
            <a:spLocks noChangeArrowheads="1"/>
          </p:cNvSpPr>
          <p:nvPr/>
        </p:nvSpPr>
        <p:spPr bwMode="auto">
          <a:xfrm>
            <a:off x="304800" y="152400"/>
            <a:ext cx="85344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3" name="AutoShape 31"/>
          <p:cNvSpPr>
            <a:spLocks/>
          </p:cNvSpPr>
          <p:nvPr/>
        </p:nvSpPr>
        <p:spPr bwMode="auto">
          <a:xfrm rot="5400000">
            <a:off x="5372100" y="571500"/>
            <a:ext cx="152400" cy="1752600"/>
          </a:xfrm>
          <a:prstGeom prst="leftBrace">
            <a:avLst>
              <a:gd name="adj1" fmla="val 958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4" name="AutoShape 32"/>
          <p:cNvSpPr>
            <a:spLocks/>
          </p:cNvSpPr>
          <p:nvPr/>
        </p:nvSpPr>
        <p:spPr bwMode="auto">
          <a:xfrm rot="-5400000">
            <a:off x="5943600" y="1143000"/>
            <a:ext cx="152400" cy="2895600"/>
          </a:xfrm>
          <a:prstGeom prst="leftBrace">
            <a:avLst>
              <a:gd name="adj1" fmla="val 1583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5" name="AutoShape 33"/>
          <p:cNvSpPr>
            <a:spLocks/>
          </p:cNvSpPr>
          <p:nvPr/>
        </p:nvSpPr>
        <p:spPr bwMode="auto">
          <a:xfrm rot="-5400000">
            <a:off x="6819900" y="1485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629400" y="160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192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334000" y="99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8674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24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7" grpId="0"/>
      <p:bldP spid="3098" grpId="0"/>
      <p:bldP spid="3101" grpId="0"/>
      <p:bldP spid="3103" grpId="0" animBg="1"/>
      <p:bldP spid="3104" grpId="0" animBg="1"/>
      <p:bldP spid="3105" grpId="0" animBg="1"/>
      <p:bldP spid="3106" grpId="0"/>
      <p:bldP spid="3107" grpId="0"/>
      <p:bldP spid="3108" grpId="0"/>
      <p:bldP spid="3109" grpId="0" animBg="1"/>
      <p:bldP spid="3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3200" b="1" smtClean="0">
                <a:solidFill>
                  <a:srgbClr val="CC00FF"/>
                </a:solidFill>
              </a:rPr>
              <a:t>1/.a. Tổng của hai số là 80. Số thứ nhất bằng      số thứ hai. Tìm hai số đó.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7924800" cy="3001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</a:t>
            </a:r>
            <a:r>
              <a:rPr lang="en-US" sz="2800" b="1" dirty="0" err="1" smtClean="0">
                <a:solidFill>
                  <a:srgbClr val="0000FF"/>
                </a:solidFill>
              </a:rPr>
              <a:t>Tổng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</a:t>
            </a:r>
            <a:r>
              <a:rPr lang="en-US" sz="2800" b="1" dirty="0" smtClean="0">
                <a:solidFill>
                  <a:srgbClr val="FF00FF"/>
                </a:solidFill>
              </a:rPr>
              <a:t>7 + 9 = 16 (</a:t>
            </a:r>
            <a:r>
              <a:rPr lang="en-US" sz="2800" b="1" dirty="0" err="1" smtClean="0">
                <a:solidFill>
                  <a:srgbClr val="FF00FF"/>
                </a:solidFill>
              </a:rPr>
              <a:t>phần</a:t>
            </a:r>
            <a:r>
              <a:rPr lang="en-US" sz="2800" b="1" dirty="0" smtClean="0">
                <a:solidFill>
                  <a:srgbClr val="FF00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nhất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</a:t>
            </a:r>
            <a:r>
              <a:rPr lang="en-US" sz="2800" b="1" dirty="0" smtClean="0">
                <a:solidFill>
                  <a:srgbClr val="FF00FF"/>
                </a:solidFill>
              </a:rPr>
              <a:t>80 : 16 x </a:t>
            </a:r>
            <a:r>
              <a:rPr lang="en-US" sz="2800" b="1" dirty="0" smtClean="0">
                <a:solidFill>
                  <a:srgbClr val="FF00FF"/>
                </a:solidFill>
              </a:rPr>
              <a:t>7 </a:t>
            </a:r>
            <a:r>
              <a:rPr lang="en-US" sz="2800" b="1" dirty="0" smtClean="0">
                <a:solidFill>
                  <a:srgbClr val="FF00FF"/>
                </a:solidFill>
              </a:rPr>
              <a:t>= </a:t>
            </a:r>
            <a:r>
              <a:rPr lang="en-US" sz="2800" b="1" dirty="0" smtClean="0">
                <a:solidFill>
                  <a:srgbClr val="FF00FF"/>
                </a:solidFill>
              </a:rPr>
              <a:t>35</a:t>
            </a:r>
            <a:endParaRPr lang="en-US" sz="2800" b="1" dirty="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</a:t>
            </a:r>
            <a:r>
              <a:rPr lang="en-US" sz="2800" b="1" dirty="0" smtClean="0">
                <a:solidFill>
                  <a:srgbClr val="FF00FF"/>
                </a:solidFill>
              </a:rPr>
              <a:t>80 - </a:t>
            </a:r>
            <a:r>
              <a:rPr lang="en-US" sz="2800" b="1" dirty="0" smtClean="0">
                <a:solidFill>
                  <a:srgbClr val="FF00FF"/>
                </a:solidFill>
              </a:rPr>
              <a:t>35 </a:t>
            </a:r>
            <a:r>
              <a:rPr lang="en-US" sz="2800" b="1" dirty="0" smtClean="0">
                <a:solidFill>
                  <a:srgbClr val="FF00FF"/>
                </a:solidFill>
              </a:rPr>
              <a:t>= </a:t>
            </a:r>
            <a:r>
              <a:rPr lang="en-US" sz="2800" b="1" dirty="0" smtClean="0">
                <a:solidFill>
                  <a:srgbClr val="FF00FF"/>
                </a:solidFill>
              </a:rPr>
              <a:t>45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( hay 80 : 16 x 7 = 35)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   </a:t>
            </a:r>
            <a:r>
              <a:rPr lang="en-US" sz="2800" b="1" dirty="0" err="1" smtClean="0">
                <a:solidFill>
                  <a:srgbClr val="0000FF"/>
                </a:solidFill>
              </a:rPr>
              <a:t>Đáp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nhất</a:t>
            </a:r>
            <a:r>
              <a:rPr lang="en-US" sz="2800" b="1" dirty="0" smtClean="0">
                <a:solidFill>
                  <a:srgbClr val="0000FF"/>
                </a:solidFill>
              </a:rPr>
              <a:t>: 35; </a:t>
            </a:r>
            <a:r>
              <a:rPr lang="en-US" sz="2800" b="1" dirty="0" err="1" smtClean="0">
                <a:solidFill>
                  <a:srgbClr val="0000FF"/>
                </a:solidFill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</a:rPr>
              <a:t>: 45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47800" y="762000"/>
          <a:ext cx="9779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762000"/>
                        <a:ext cx="9779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AutoShape 22"/>
          <p:cNvSpPr>
            <a:spLocks/>
          </p:cNvSpPr>
          <p:nvPr/>
        </p:nvSpPr>
        <p:spPr bwMode="auto">
          <a:xfrm rot="5400000">
            <a:off x="4876800" y="228600"/>
            <a:ext cx="152400" cy="3200400"/>
          </a:xfrm>
          <a:prstGeom prst="leftBrace">
            <a:avLst>
              <a:gd name="adj1" fmla="val 17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5334000" y="838200"/>
            <a:ext cx="152400" cy="4114800"/>
          </a:xfrm>
          <a:prstGeom prst="leftBrace">
            <a:avLst>
              <a:gd name="adj1" fmla="val 2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181600" y="2971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1981200"/>
            <a:ext cx="3200400" cy="152400"/>
            <a:chOff x="2112" y="1344"/>
            <a:chExt cx="2016" cy="96"/>
          </a:xfrm>
        </p:grpSpPr>
        <p:sp>
          <p:nvSpPr>
            <p:cNvPr id="5149" name="Line 6"/>
            <p:cNvSpPr>
              <a:spLocks noChangeShapeType="1"/>
            </p:cNvSpPr>
            <p:nvPr/>
          </p:nvSpPr>
          <p:spPr bwMode="auto">
            <a:xfrm>
              <a:off x="2112" y="13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7"/>
            <p:cNvSpPr>
              <a:spLocks noChangeShapeType="1"/>
            </p:cNvSpPr>
            <p:nvPr/>
          </p:nvSpPr>
          <p:spPr bwMode="auto">
            <a:xfrm>
              <a:off x="211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240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>
              <a:off x="268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>
              <a:off x="2976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1"/>
            <p:cNvSpPr>
              <a:spLocks noChangeShapeType="1"/>
            </p:cNvSpPr>
            <p:nvPr/>
          </p:nvSpPr>
          <p:spPr bwMode="auto">
            <a:xfrm>
              <a:off x="3264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>
              <a:off x="355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384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412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352800" y="2590800"/>
            <a:ext cx="4114800" cy="152400"/>
            <a:chOff x="2112" y="1632"/>
            <a:chExt cx="2592" cy="96"/>
          </a:xfrm>
        </p:grpSpPr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4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AutoShape 35"/>
          <p:cNvSpPr>
            <a:spLocks/>
          </p:cNvSpPr>
          <p:nvPr/>
        </p:nvSpPr>
        <p:spPr bwMode="auto">
          <a:xfrm>
            <a:off x="7543800" y="1828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7724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8288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828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5135" name="Rectangle 39"/>
          <p:cNvSpPr>
            <a:spLocks noChangeArrowheads="1"/>
          </p:cNvSpPr>
          <p:nvPr/>
        </p:nvSpPr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52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5532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18" grpId="0" animBg="1"/>
      <p:bldP spid="4119" grpId="0" animBg="1"/>
      <p:bldP spid="4120" grpId="0"/>
      <p:bldP spid="4121" grpId="0"/>
      <p:bldP spid="4131" grpId="0" animBg="1"/>
      <p:bldP spid="4132" grpId="0"/>
      <p:bldP spid="4133" grpId="0"/>
      <p:bldP spid="4134" grpId="0"/>
      <p:bldP spid="4137" grpId="0" animBg="1"/>
      <p:bldP spid="4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FF"/>
                </a:solidFill>
              </a:rPr>
              <a:t>b/. Hiệu của hai số là 55. Số thứ nhất bằng   số thứ hai. Tìm hai số đó.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6962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Hiệu số phần bằng nhau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CC00FF"/>
                </a:solidFill>
              </a:rPr>
              <a:t>9 - 4 = 5(phần)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nhất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55 : 5 x 9 = 99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hai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99 - 55 = 44 (</a:t>
            </a:r>
            <a:r>
              <a:rPr lang="en-US" sz="2400" b="1" smtClean="0">
                <a:solidFill>
                  <a:srgbClr val="0000FF"/>
                </a:solidFill>
              </a:rPr>
              <a:t>hay 55 : 5 x 4 = 44</a:t>
            </a:r>
            <a:r>
              <a:rPr lang="en-US" sz="2400" b="1" smtClean="0">
                <a:solidFill>
                  <a:srgbClr val="FF00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           Đáp số; 99 và 44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166100" y="152400"/>
          <a:ext cx="9779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52334" imgH="634725" progId="Equation.3">
                  <p:embed/>
                </p:oleObj>
              </mc:Choice>
              <mc:Fallback>
                <p:oleObj name="Equation" r:id="rId3" imgW="152334" imgH="6347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6100" y="152400"/>
                        <a:ext cx="9779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AutoShape 5"/>
          <p:cNvSpPr>
            <a:spLocks/>
          </p:cNvSpPr>
          <p:nvPr/>
        </p:nvSpPr>
        <p:spPr bwMode="auto">
          <a:xfrm rot="-5400000">
            <a:off x="4038600" y="2133600"/>
            <a:ext cx="152400" cy="18288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 rot="5400000">
            <a:off x="5143500" y="-190500"/>
            <a:ext cx="228600" cy="4114800"/>
          </a:xfrm>
          <a:prstGeom prst="leftBrace">
            <a:avLst>
              <a:gd name="adj1" fmla="val 15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86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05400" y="137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0400" y="2743200"/>
            <a:ext cx="1828800" cy="152400"/>
            <a:chOff x="2016" y="1728"/>
            <a:chExt cx="1152" cy="96"/>
          </a:xfrm>
        </p:grpSpPr>
        <p:sp>
          <p:nvSpPr>
            <p:cNvPr id="6173" name="Line 10"/>
            <p:cNvSpPr>
              <a:spLocks noChangeShapeType="1"/>
            </p:cNvSpPr>
            <p:nvPr/>
          </p:nvSpPr>
          <p:spPr bwMode="auto">
            <a:xfrm>
              <a:off x="2016" y="17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1"/>
            <p:cNvSpPr>
              <a:spLocks noChangeShapeType="1"/>
            </p:cNvSpPr>
            <p:nvPr/>
          </p:nvSpPr>
          <p:spPr bwMode="auto">
            <a:xfrm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"/>
            <p:cNvSpPr>
              <a:spLocks noChangeShapeType="1"/>
            </p:cNvSpPr>
            <p:nvPr/>
          </p:nvSpPr>
          <p:spPr bwMode="auto">
            <a:xfrm>
              <a:off x="259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5"/>
            <p:cNvSpPr>
              <a:spLocks noChangeShapeType="1"/>
            </p:cNvSpPr>
            <p:nvPr/>
          </p:nvSpPr>
          <p:spPr bwMode="auto">
            <a:xfrm>
              <a:off x="316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200400" y="2057400"/>
            <a:ext cx="4114800" cy="152400"/>
            <a:chOff x="2112" y="1632"/>
            <a:chExt cx="2592" cy="96"/>
          </a:xfrm>
        </p:grpSpPr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8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9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AutoShape 31"/>
          <p:cNvSpPr>
            <a:spLocks/>
          </p:cNvSpPr>
          <p:nvPr/>
        </p:nvSpPr>
        <p:spPr bwMode="auto">
          <a:xfrm rot="5400000">
            <a:off x="6096000" y="12192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36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5240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447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304800" y="152400"/>
            <a:ext cx="86868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2004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0292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/>
      <p:bldP spid="5128" grpId="0"/>
      <p:bldP spid="5151" grpId="0" animBg="1"/>
      <p:bldP spid="5153" grpId="0"/>
      <p:bldP spid="5154" grpId="0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2: </a:t>
            </a:r>
          </a:p>
          <a:p>
            <a:pPr marL="0" indent="0">
              <a:buNone/>
            </a:pPr>
            <a:r>
              <a:rPr lang="en-US" dirty="0" err="1" smtClean="0"/>
              <a:t>Hiệu</a:t>
            </a:r>
            <a:r>
              <a:rPr lang="en-US" dirty="0" smtClean="0"/>
              <a:t> 12 L. </a:t>
            </a:r>
            <a:r>
              <a:rPr lang="en-US" dirty="0" err="1" smtClean="0"/>
              <a:t>Loại</a:t>
            </a:r>
            <a:r>
              <a:rPr lang="en-US" dirty="0" smtClean="0"/>
              <a:t> 1 </a:t>
            </a:r>
            <a:r>
              <a:rPr lang="en-US" dirty="0" err="1" smtClean="0"/>
              <a:t>là</a:t>
            </a:r>
            <a:r>
              <a:rPr lang="en-US" dirty="0" smtClean="0"/>
              <a:t> 3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loại</a:t>
            </a:r>
            <a:r>
              <a:rPr lang="en-US" dirty="0" smtClean="0"/>
              <a:t> 2 </a:t>
            </a:r>
            <a:r>
              <a:rPr lang="en-US" dirty="0" err="1" smtClean="0"/>
              <a:t>là</a:t>
            </a:r>
            <a:r>
              <a:rPr lang="en-US" dirty="0" smtClean="0"/>
              <a:t> 1 </a:t>
            </a:r>
            <a:r>
              <a:rPr lang="en-US" dirty="0" err="1" smtClean="0"/>
              <a:t>phần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2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000" smtClean="0">
                <a:solidFill>
                  <a:srgbClr val="0000FF"/>
                </a:solidFill>
              </a:rPr>
              <a:t>Dặn dò: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800" smtClean="0">
                <a:solidFill>
                  <a:srgbClr val="CC00FF"/>
                </a:solidFill>
              </a:rPr>
              <a:t>Về xem lại bài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5867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29000" y="167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TUYÊN DƯƠNG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415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VNI-Times</vt:lpstr>
      <vt:lpstr>Wingdings</vt:lpstr>
      <vt:lpstr>Default Design</vt:lpstr>
      <vt:lpstr>Equation</vt:lpstr>
      <vt:lpstr>PowerPoint Presentation</vt:lpstr>
      <vt:lpstr>Bài mới:</vt:lpstr>
      <vt:lpstr>Bài 2: Hiệu của hai số là 192. Tỉ số của hai số đó là       . Tim hai số đó.</vt:lpstr>
      <vt:lpstr>1/.a. Tổng của hai số là 80. Số thứ nhất bằng      số thứ hai. Tìm hai số đó.</vt:lpstr>
      <vt:lpstr>b/. Hiệu của hai số là 55. Số thứ nhất bằng   số thứ hai. Tìm hai số đó.   </vt:lpstr>
      <vt:lpstr>PowerPoint Presentation</vt:lpstr>
      <vt:lpstr>PowerPoint Presentation</vt:lpstr>
    </vt:vector>
  </TitlesOfParts>
  <Company>udchcmc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mới:</dc:title>
  <dc:creator>BaoXP</dc:creator>
  <cp:lastModifiedBy>Do Viet Quoc</cp:lastModifiedBy>
  <cp:revision>44</cp:revision>
  <dcterms:created xsi:type="dcterms:W3CDTF">2012-09-14T00:36:34Z</dcterms:created>
  <dcterms:modified xsi:type="dcterms:W3CDTF">2021-09-24T03:01:32Z</dcterms:modified>
</cp:coreProperties>
</file>